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3415B-8AFA-40B2-B93B-653D9D15513E}" v="20" dt="2020-06-10T03:06:23.223"/>
    <p1510:client id="{4705D0E7-12E2-4A7E-968F-FA5AF4D9845D}" v="522" dt="2020-06-16T03:24:20.968"/>
    <p1510:client id="{5E16781E-0C29-408F-970C-A9AF771AAEF8}" v="23" dt="2020-06-11T02:49:41.529"/>
    <p1510:client id="{797F7CC4-890F-4D13-BE78-C38088068C63}" v="183" dt="2020-06-15T09:56:13.132"/>
    <p1510:client id="{81DFDEB2-5926-43D7-B9C7-A78EC639C8BD}" v="302" dt="2020-06-15T09:21:27.830"/>
    <p1510:client id="{A1FEA211-E290-4615-AB44-6A450EB1BB36}" v="441" dt="2020-06-15T07:25:17.138"/>
    <p1510:client id="{DBAAD604-E954-42D8-BFC8-76A6D5E03565}" v="241" dt="2020-06-15T04:03:57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0827AF-8361-4A06-A112-D75175F43B5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>
              <a:cs typeface="Calibri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1C4FE6B5-0322-4732-A59A-217AD7E24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8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BCE5942-E22B-4333-A037-9292E3F36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129F56-248F-41BC-9B05-67E22C71999D}"/>
              </a:ext>
            </a:extLst>
          </p:cNvPr>
          <p:cNvSpPr txBox="1"/>
          <p:nvPr/>
        </p:nvSpPr>
        <p:spPr>
          <a:xfrm>
            <a:off x="3835400" y="342900"/>
            <a:ext cx="4267200" cy="11623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202E16"/>
                </a:solidFill>
                <a:latin typeface="Georgia"/>
                <a:cs typeface="Calibri"/>
              </a:rPr>
              <a:t>Библиотека МБУК </a:t>
            </a:r>
            <a:endParaRPr lang="en-US" sz="240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202E16"/>
                </a:solidFill>
                <a:latin typeface="Georgia"/>
                <a:cs typeface="Calibri"/>
              </a:rPr>
              <a:t>"ДК "Кристалл"</a:t>
            </a:r>
            <a:endParaRPr lang="en-US" sz="2400">
              <a:ea typeface="+mn-lt"/>
              <a:cs typeface="+mn-lt"/>
            </a:endParaRPr>
          </a:p>
          <a:p>
            <a:endParaRPr lang="ru-RU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1B164-1B2F-4F50-9B21-8C53AE34A603}"/>
              </a:ext>
            </a:extLst>
          </p:cNvPr>
          <p:cNvSpPr txBox="1"/>
          <p:nvPr/>
        </p:nvSpPr>
        <p:spPr>
          <a:xfrm>
            <a:off x="4664075" y="6175375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202E16"/>
                </a:solidFill>
                <a:latin typeface="Georgia"/>
                <a:cs typeface="Calibri"/>
              </a:rPr>
              <a:t>ЗАТО Сибирский</a:t>
            </a:r>
            <a:endParaRPr lang="ru-RU" dirty="0">
              <a:ea typeface="+mn-lt"/>
              <a:cs typeface="+mn-lt"/>
            </a:endParaRPr>
          </a:p>
          <a:p>
            <a:pPr algn="ctr"/>
            <a:r>
              <a:rPr lang="ru-RU" b="1" dirty="0">
                <a:solidFill>
                  <a:srgbClr val="202E16"/>
                </a:solidFill>
                <a:latin typeface="Georgia"/>
                <a:cs typeface="Calibri"/>
              </a:rPr>
              <a:t>2020</a:t>
            </a:r>
            <a:endParaRPr lang="en-US" dirty="0">
              <a:ea typeface="+mn-lt"/>
              <a:cs typeface="+mn-lt"/>
            </a:endParaRPr>
          </a:p>
          <a:p>
            <a:pPr algn="l"/>
            <a:endParaRPr lang="ru-RU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58050-7272-4505-ACA1-C707290BE371}"/>
              </a:ext>
            </a:extLst>
          </p:cNvPr>
          <p:cNvSpPr txBox="1"/>
          <p:nvPr/>
        </p:nvSpPr>
        <p:spPr>
          <a:xfrm>
            <a:off x="1187450" y="1924050"/>
            <a:ext cx="9537700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Georgia"/>
              </a:rPr>
              <a:t>"Поднимались воины народа"</a:t>
            </a:r>
            <a:endParaRPr lang="ru-RU" sz="2400" b="1" dirty="0">
              <a:solidFill>
                <a:srgbClr val="C00000"/>
              </a:solidFill>
              <a:latin typeface="Georgia"/>
              <a:cs typeface="Calibri" panose="020F0502020204030204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Georgia"/>
              <a:ea typeface="+mn-lt"/>
              <a:cs typeface="+mn-lt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/>
                <a:ea typeface="+mn-lt"/>
                <a:cs typeface="+mn-lt"/>
              </a:rPr>
              <a:t>29 июня – День партизан и подпольщиков</a:t>
            </a:r>
            <a:endParaRPr lang="ru-RU" sz="3200" b="1" dirty="0">
              <a:solidFill>
                <a:srgbClr val="C00000"/>
              </a:solidFill>
              <a:latin typeface="Georgia"/>
              <a:cs typeface="Calibri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Georgia"/>
              <a:cs typeface="Calibri"/>
            </a:endParaRPr>
          </a:p>
          <a:p>
            <a:pPr algn="ctr"/>
            <a:r>
              <a:rPr lang="ru-RU" sz="2400" b="1" dirty="0">
                <a:solidFill>
                  <a:srgbClr val="202E16"/>
                </a:solidFill>
                <a:latin typeface="Georgia"/>
              </a:rPr>
              <a:t>Виртуальная книжная выставка</a:t>
            </a:r>
            <a:endParaRPr lang="ru-RU" sz="2400" b="1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B565B2-E9E6-41E0-9C80-2D158AECD6EF}"/>
              </a:ext>
            </a:extLst>
          </p:cNvPr>
          <p:cNvSpPr txBox="1"/>
          <p:nvPr/>
        </p:nvSpPr>
        <p:spPr>
          <a:xfrm>
            <a:off x="530225" y="6169025"/>
            <a:ext cx="495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dirty="0">
                <a:latin typeface="Georgia"/>
                <a:cs typeface="Calibri"/>
              </a:rPr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E24E0E3-1253-40E2-9F5E-6005AB89C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6"/>
            <a:ext cx="12203501" cy="6877050"/>
          </a:xfrm>
          <a:prstGeom prst="rect">
            <a:avLst/>
          </a:prstGeom>
        </p:spPr>
      </p:pic>
      <p:pic>
        <p:nvPicPr>
          <p:cNvPr id="3" name="Рисунок 3" descr="Изображение выглядит как человек, здание, внешний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7CD58A0-EA5F-4AF8-908E-26BCC01B2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460" y="1231900"/>
            <a:ext cx="2108781" cy="332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DAEA34-D76A-461C-99D5-209AE5995541}"/>
              </a:ext>
            </a:extLst>
          </p:cNvPr>
          <p:cNvSpPr txBox="1"/>
          <p:nvPr/>
        </p:nvSpPr>
        <p:spPr>
          <a:xfrm>
            <a:off x="6946900" y="1460500"/>
            <a:ext cx="32131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atin typeface="Georgia"/>
                <a:ea typeface="+mn-lt"/>
                <a:cs typeface="+mn-lt"/>
              </a:rPr>
              <a:t>Лев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b="1" dirty="0">
                <a:latin typeface="Georgia"/>
                <a:ea typeface="+mn-lt"/>
                <a:cs typeface="+mn-lt"/>
              </a:rPr>
              <a:t>Кассиль</a:t>
            </a:r>
            <a:r>
              <a:rPr lang="ru-RU" dirty="0">
                <a:latin typeface="Georgia"/>
                <a:ea typeface="+mn-lt"/>
                <a:cs typeface="+mn-lt"/>
              </a:rPr>
              <a:t>, </a:t>
            </a:r>
            <a:endParaRPr lang="ru-RU">
              <a:latin typeface="Georgia"/>
              <a:ea typeface="+mn-lt"/>
              <a:cs typeface="+mn-lt"/>
            </a:endParaRPr>
          </a:p>
          <a:p>
            <a:pPr algn="ctr"/>
            <a:r>
              <a:rPr lang="ru-RU" b="1" dirty="0">
                <a:latin typeface="Georgia"/>
                <a:ea typeface="+mn-lt"/>
                <a:cs typeface="+mn-lt"/>
              </a:rPr>
              <a:t>Макс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b="1" dirty="0" err="1">
                <a:latin typeface="Georgia"/>
                <a:ea typeface="+mn-lt"/>
                <a:cs typeface="+mn-lt"/>
              </a:rPr>
              <a:t>Поляновский</a:t>
            </a:r>
            <a:r>
              <a:rPr lang="ru-RU" dirty="0">
                <a:latin typeface="Georgia"/>
                <a:ea typeface="+mn-lt"/>
                <a:cs typeface="+mn-lt"/>
              </a:rPr>
              <a:t> </a:t>
            </a:r>
          </a:p>
          <a:p>
            <a:pPr algn="ctr"/>
            <a:r>
              <a:rPr lang="ru-RU" b="1" dirty="0">
                <a:latin typeface="Georgia"/>
                <a:ea typeface="+mn-lt"/>
                <a:cs typeface="+mn-lt"/>
              </a:rPr>
              <a:t>"Улица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b="1" dirty="0">
                <a:latin typeface="Georgia"/>
                <a:ea typeface="+mn-lt"/>
                <a:cs typeface="+mn-lt"/>
              </a:rPr>
              <a:t>младшего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b="1" dirty="0">
                <a:latin typeface="Georgia"/>
                <a:ea typeface="+mn-lt"/>
                <a:cs typeface="+mn-lt"/>
              </a:rPr>
              <a:t>сына"</a:t>
            </a:r>
          </a:p>
          <a:p>
            <a:pPr algn="ctr"/>
            <a:r>
              <a:rPr lang="ru-RU" dirty="0">
                <a:latin typeface="Georgia"/>
                <a:ea typeface="+mn-lt"/>
                <a:cs typeface="+mn-lt"/>
              </a:rPr>
              <a:t>Повесть, написанная в 1949 году Львом Кассилем и Максом </a:t>
            </a:r>
            <a:r>
              <a:rPr lang="ru-RU" dirty="0" err="1">
                <a:latin typeface="Georgia"/>
                <a:ea typeface="+mn-lt"/>
                <a:cs typeface="+mn-lt"/>
              </a:rPr>
              <a:t>Поляновским</a:t>
            </a:r>
            <a:r>
              <a:rPr lang="ru-RU" dirty="0">
                <a:latin typeface="Georgia"/>
                <a:ea typeface="+mn-lt"/>
                <a:cs typeface="+mn-lt"/>
              </a:rPr>
              <a:t> о жизни и смерти юного партизана Володи Дубинина - героя Великой Отечественной войны.</a:t>
            </a:r>
            <a:endParaRPr lang="ru-RU">
              <a:latin typeface="Georgia"/>
            </a:endParaRPr>
          </a:p>
        </p:txBody>
      </p:sp>
      <p:pic>
        <p:nvPicPr>
          <p:cNvPr id="5" name="Рисунок 5" descr="Изображение выглядит как снег, мужчина, катается на лыжах, закрыт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030D60C-8716-4ED6-AB15-49FBAE74F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82" y="152400"/>
            <a:ext cx="1883537" cy="3009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6697A-F7B9-4407-B707-17562ED48276}"/>
              </a:ext>
            </a:extLst>
          </p:cNvPr>
          <p:cNvSpPr txBox="1"/>
          <p:nvPr/>
        </p:nvSpPr>
        <p:spPr>
          <a:xfrm>
            <a:off x="460375" y="3432175"/>
            <a:ext cx="31369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atin typeface="Georgia"/>
                <a:ea typeface="+mn-lt"/>
                <a:cs typeface="+mn-lt"/>
              </a:rPr>
              <a:t>Константин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b="1" dirty="0">
                <a:latin typeface="Georgia"/>
                <a:ea typeface="+mn-lt"/>
                <a:cs typeface="+mn-lt"/>
              </a:rPr>
              <a:t>Воробьев</a:t>
            </a:r>
            <a:endParaRPr lang="ru-RU"/>
          </a:p>
          <a:p>
            <a:pPr algn="ctr"/>
            <a:r>
              <a:rPr lang="ru-RU" b="1" dirty="0">
                <a:latin typeface="Georgia"/>
                <a:cs typeface="Calibri"/>
              </a:rPr>
              <a:t>"Убиты под Москвой (сборник)"</a:t>
            </a:r>
          </a:p>
          <a:p>
            <a:pPr algn="ctr"/>
            <a:r>
              <a:rPr lang="ru-RU" dirty="0">
                <a:latin typeface="Georgia"/>
                <a:cs typeface="Calibri"/>
              </a:rPr>
              <a:t>В</a:t>
            </a:r>
            <a:r>
              <a:rPr lang="ru-RU" b="1" dirty="0">
                <a:latin typeface="Georgia"/>
                <a:cs typeface="Calibri"/>
              </a:rPr>
              <a:t> </a:t>
            </a:r>
            <a:r>
              <a:rPr lang="ru-RU" dirty="0">
                <a:latin typeface="Georgia"/>
                <a:ea typeface="+mn-lt"/>
                <a:cs typeface="+mn-lt"/>
              </a:rPr>
              <a:t>рассказе 1948 года «Дорога в отчий дом» (рассказ партизана), повествуется о побеге из лагеря двух инвалидов, о формировании «самочинного» партизанского отряда.</a:t>
            </a:r>
            <a:endParaRPr lang="ru-RU" b="1">
              <a:latin typeface="Georgia"/>
              <a:cs typeface="Calibri"/>
            </a:endParaRPr>
          </a:p>
          <a:p>
            <a:pPr algn="ctr"/>
            <a:endParaRPr lang="ru-RU" b="1" dirty="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26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B80220D-5DD2-4CAA-BBA0-5DC71094F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" y="3175"/>
            <a:ext cx="12189124" cy="6862672"/>
          </a:xfrm>
          <a:prstGeom prst="rect">
            <a:avLst/>
          </a:prstGeom>
        </p:spPr>
      </p:pic>
      <p:pic>
        <p:nvPicPr>
          <p:cNvPr id="3" name="Рисунок 3" descr="Изображение выглядит как фотография, смотрит, синий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970EC02-910E-47BE-9348-62AF8753D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3647"/>
            <a:ext cx="2743200" cy="4024065"/>
          </a:xfrm>
          <a:prstGeom prst="rect">
            <a:avLst/>
          </a:prstGeom>
        </p:spPr>
      </p:pic>
      <p:pic>
        <p:nvPicPr>
          <p:cNvPr id="4" name="Рисунок 4" descr="Изображение выглядит как книга, текст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C633C3E-30A8-4EFE-8CD8-E91D90080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799" y="775619"/>
            <a:ext cx="2743200" cy="4103856"/>
          </a:xfrm>
          <a:prstGeom prst="rect">
            <a:avLst/>
          </a:prstGeom>
        </p:spPr>
      </p:pic>
      <p:pic>
        <p:nvPicPr>
          <p:cNvPr id="5" name="Рисунок 5" descr="Изображение выглядит как мяч, черный, чемодан, зеле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E8EA9C9-0361-49CF-9E19-0C0B5AFF8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797" y="901138"/>
            <a:ext cx="2743200" cy="3445459"/>
          </a:xfrm>
          <a:prstGeom prst="rect">
            <a:avLst/>
          </a:prstGeom>
        </p:spPr>
      </p:pic>
      <p:pic>
        <p:nvPicPr>
          <p:cNvPr id="6" name="Рисунок 6" descr="Изображение выглядит как фотография, текст, внутренний, друг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9579C61-2721-414E-9A0B-4EAABE855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399" y="1989402"/>
            <a:ext cx="2743200" cy="36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5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303ACA2-3972-49A3-93F5-73103B2DC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3" y="-2336"/>
            <a:ext cx="12189124" cy="6862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06FCA-909C-4354-A7DA-5B69736AD2E3}"/>
              </a:ext>
            </a:extLst>
          </p:cNvPr>
          <p:cNvSpPr txBox="1"/>
          <p:nvPr/>
        </p:nvSpPr>
        <p:spPr>
          <a:xfrm>
            <a:off x="2762849" y="2519632"/>
            <a:ext cx="7140515" cy="1194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610505"/>
                </a:solidFill>
                <a:latin typeface="Georgia"/>
                <a:cs typeface="Calibri"/>
              </a:rPr>
              <a:t>Спасибо за внимание!</a:t>
            </a:r>
            <a:endParaRPr lang="ru-RU" sz="4400">
              <a:latin typeface="Georgia"/>
              <a:ea typeface="+mn-lt"/>
              <a:cs typeface="+mn-lt"/>
            </a:endParaRPr>
          </a:p>
          <a:p>
            <a:pPr algn="l"/>
            <a:endParaRPr lang="ru-RU" sz="3200" dirty="0">
              <a:latin typeface="Georgia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6F0B8-3D2F-47D7-8E56-C85E86374CF5}"/>
              </a:ext>
            </a:extLst>
          </p:cNvPr>
          <p:cNvSpPr txBox="1"/>
          <p:nvPr/>
        </p:nvSpPr>
        <p:spPr>
          <a:xfrm>
            <a:off x="1733011" y="6362520"/>
            <a:ext cx="87241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1F3014"/>
                </a:solidFill>
                <a:latin typeface="Georgia"/>
                <a:cs typeface="Calibri"/>
              </a:rPr>
              <a:t>Виртуальную выставку подготовила библиотекарь Е. Ю. Ситникова</a:t>
            </a:r>
            <a:endParaRPr lang="en-US">
              <a:solidFill>
                <a:srgbClr val="1F3014"/>
              </a:solidFill>
              <a:ea typeface="+mn-lt"/>
              <a:cs typeface="+mn-lt"/>
            </a:endParaRPr>
          </a:p>
          <a:p>
            <a:pPr algn="l"/>
            <a:endParaRPr lang="ru-RU" dirty="0">
              <a:solidFill>
                <a:srgbClr val="1F301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59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58F964A-D561-49B9-B6C9-6B13C8D21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12042"/>
            <a:ext cx="12217877" cy="6848293"/>
          </a:xfrm>
          <a:prstGeom prst="rect">
            <a:avLst/>
          </a:prstGeom>
        </p:spPr>
      </p:pic>
      <p:pic>
        <p:nvPicPr>
          <p:cNvPr id="3" name="Рисунок 3" descr="Изображение выглядит как человек, фотография, внешний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A80401A-C4AD-4F93-8BFB-D78E9EAA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934" y="383170"/>
            <a:ext cx="3632200" cy="2486297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оружие, внешний, ружь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F0789F2-D1FE-44B2-9A89-708104386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45" y="3250944"/>
            <a:ext cx="2971800" cy="2680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8CBF4-8763-408B-AFD7-64955E0985E0}"/>
              </a:ext>
            </a:extLst>
          </p:cNvPr>
          <p:cNvSpPr txBox="1"/>
          <p:nvPr/>
        </p:nvSpPr>
        <p:spPr>
          <a:xfrm>
            <a:off x="228600" y="508000"/>
            <a:ext cx="65913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solidFill>
                  <a:srgbClr val="1F3014"/>
                </a:solidFill>
                <a:latin typeface="Georgia"/>
                <a:ea typeface="+mn-lt"/>
                <a:cs typeface="+mn-lt"/>
              </a:rPr>
              <a:t>Памятная дата 29 июня – День партизан и подпольщиков – установлена в соответствии с Федеральным законом РФ от 10 апреля 2009 года "О внесении изменения в статью 1–1 Федерального закона "О днях воинской славы и памятных датах России", который вступил в силу 1 января 2010 года.</a:t>
            </a:r>
            <a:endParaRPr lang="ru-RU" sz="2000" b="1">
              <a:solidFill>
                <a:srgbClr val="1F3014"/>
              </a:solidFill>
              <a:latin typeface="Georg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77DCF-C72A-436C-AF59-FC84BFFE50A3}"/>
              </a:ext>
            </a:extLst>
          </p:cNvPr>
          <p:cNvSpPr txBox="1"/>
          <p:nvPr/>
        </p:nvSpPr>
        <p:spPr>
          <a:xfrm>
            <a:off x="4194175" y="3254375"/>
            <a:ext cx="54991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solidFill>
                  <a:srgbClr val="1F3014"/>
                </a:solidFill>
                <a:latin typeface="Georgia"/>
                <a:ea typeface="+mn-lt"/>
                <a:cs typeface="+mn-lt"/>
              </a:rPr>
              <a:t>Праздник учрежден "в знак памяти самоотверженной борьбы в тылу врага партизан и подпольщиков, внесших значительный вклад в победу советского народа над фашистскими захватчиками в Великой Отечественной войне 1941-1945 годов".</a:t>
            </a:r>
            <a:endParaRPr lang="ru-RU" sz="2000" b="1">
              <a:solidFill>
                <a:srgbClr val="1F3014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8729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D0C4967-E41D-47D5-B31B-A8205FC1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12042"/>
            <a:ext cx="12203500" cy="6862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DF70A-65EC-47F3-9499-7C1AEE9180E2}"/>
              </a:ext>
            </a:extLst>
          </p:cNvPr>
          <p:cNvSpPr txBox="1"/>
          <p:nvPr/>
        </p:nvSpPr>
        <p:spPr>
          <a:xfrm>
            <a:off x="3225800" y="469900"/>
            <a:ext cx="740410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solidFill>
                  <a:srgbClr val="1F3014"/>
                </a:solidFill>
                <a:latin typeface="Georgia"/>
                <a:ea typeface="+mn-lt"/>
                <a:cs typeface="+mn-lt"/>
              </a:rPr>
              <a:t>Организующим началом развертывания массового партизанского движения стали Директива Совнаркома СССР и ЦК ВКП(б) 29 июня 1941 года и постановление ЦК партии от 18 июля 1941 года "Об организации борьбы в тылу германских войск". В этих документах определялся порядок подготовки партизанского подполья, развертывания массового партизанского движения и его основные задачи: уничтожение живой силы и техники врага, баз материально-технических средств, нарушение его коммуникаций, ведение разведки, содействие войскам Красной Армии в проведении операций.</a:t>
            </a:r>
          </a:p>
          <a:p>
            <a:pPr algn="just"/>
            <a:r>
              <a:rPr lang="ru-RU" sz="2000" b="1" dirty="0">
                <a:solidFill>
                  <a:srgbClr val="1F3014"/>
                </a:solidFill>
                <a:latin typeface="Georgia"/>
                <a:ea typeface="+mn-lt"/>
                <a:cs typeface="+mn-lt"/>
              </a:rPr>
              <a:t>                                                                 </a:t>
            </a:r>
            <a:endParaRPr lang="ru-RU" sz="2000" b="1" dirty="0">
              <a:solidFill>
                <a:srgbClr val="1F3014"/>
              </a:solidFill>
              <a:latin typeface="Georgia"/>
            </a:endParaRPr>
          </a:p>
        </p:txBody>
      </p:sp>
      <p:pic>
        <p:nvPicPr>
          <p:cNvPr id="4" name="Рисунок 4" descr="Изображение выглядит как текст, книга, фотография,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B0B0F1A-D50A-4DD9-89CB-2801A78D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628650"/>
            <a:ext cx="2311400" cy="3340100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ешний, человек, трава, сто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7419091-6785-4851-B4A7-57CB1BC9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4424299"/>
            <a:ext cx="3416300" cy="2276602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внешний, фотография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C5EE890-034D-4BA9-91DC-0624BD12A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4430961"/>
            <a:ext cx="3022600" cy="227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9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C2F9704-B96D-432F-8910-F4567786D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37" y="-2816"/>
            <a:ext cx="12263167" cy="6891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967DA5-8ADC-4A9E-80AA-BFE541B5A487}"/>
              </a:ext>
            </a:extLst>
          </p:cNvPr>
          <p:cNvSpPr txBox="1"/>
          <p:nvPr/>
        </p:nvSpPr>
        <p:spPr>
          <a:xfrm>
            <a:off x="3908965" y="530285"/>
            <a:ext cx="666821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solidFill>
                  <a:srgbClr val="1F3014"/>
                </a:solidFill>
                <a:latin typeface="Georgia"/>
                <a:ea typeface="+mn-lt"/>
                <a:cs typeface="+mn-lt"/>
              </a:rPr>
              <a:t>Партизанские формирования создавались по принципу добровольности. В них вступали мужчины, женщины, подростки – люди разных национальностей и вероисповеданий, было много военнослужащих, оказавшихся в окружении или бежавших из плена.</a:t>
            </a:r>
            <a:endParaRPr lang="ru-RU" sz="2000" b="1">
              <a:solidFill>
                <a:srgbClr val="1F3014"/>
              </a:solidFill>
              <a:latin typeface="Georgia"/>
            </a:endParaRPr>
          </a:p>
        </p:txBody>
      </p:sp>
      <p:pic>
        <p:nvPicPr>
          <p:cNvPr id="4" name="Рисунок 4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B9AD821-A4AB-4FB8-9D30-8E3F73F61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535448"/>
            <a:ext cx="3441700" cy="49235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B4B1C-9E85-4749-B9F2-295F5AF53C58}"/>
              </a:ext>
            </a:extLst>
          </p:cNvPr>
          <p:cNvSpPr txBox="1"/>
          <p:nvPr/>
        </p:nvSpPr>
        <p:spPr>
          <a:xfrm>
            <a:off x="3838575" y="2593975"/>
            <a:ext cx="66548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>
                <a:solidFill>
                  <a:srgbClr val="1F3014"/>
                </a:solidFill>
                <a:latin typeface="Georgia"/>
                <a:ea typeface="+mn-lt"/>
                <a:cs typeface="+mn-lt"/>
              </a:rPr>
              <a:t>Партизанские силы нанесли врагу огромный урон: было уничтожено, ранено и захвачено в плен около одного миллиона человек, выведено из строя свыше четырех тысяч танков и бронемашин, подорвано 58 бронепоездов и 12 тысяч мостов (в том числе до двух тысяч железнодорожных), уничтожено 65 тысяч автомашин, осуществлено 20 тысяч крушений вражеских железнодорожных эшелонов, выведено из строя более 10 тысяч паровозов, 110 тысяч вагонов и платформ. </a:t>
            </a:r>
            <a:endParaRPr lang="ru-RU" b="1">
              <a:solidFill>
                <a:srgbClr val="1F3014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1014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823B194-5281-4FD1-BAEA-CFB9B485B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6"/>
            <a:ext cx="12203501" cy="6877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BE9886-B3D8-4CCD-9988-8D65DFDB5B84}"/>
              </a:ext>
            </a:extLst>
          </p:cNvPr>
          <p:cNvSpPr txBox="1"/>
          <p:nvPr/>
        </p:nvSpPr>
        <p:spPr>
          <a:xfrm>
            <a:off x="177800" y="381000"/>
            <a:ext cx="62103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>
                <a:solidFill>
                  <a:srgbClr val="1F3014"/>
                </a:solidFill>
                <a:latin typeface="Georgia"/>
                <a:ea typeface="+mn-lt"/>
                <a:cs typeface="+mn-lt"/>
              </a:rPr>
              <a:t>За самоотверженные и умелые действия, проявленные мужество и героизм более 311 тысяч партизан были награждены орденами и медалями СССР, 248 человек получили звание Героя Советского Союза, а Сидор Ковпак и Алексей Федоров удостоены этого звания дважды.</a:t>
            </a:r>
            <a:endParaRPr lang="ru-RU" sz="2000" b="1">
              <a:solidFill>
                <a:srgbClr val="1F3014"/>
              </a:solidFill>
              <a:latin typeface="Georgia"/>
            </a:endParaRPr>
          </a:p>
        </p:txBody>
      </p:sp>
      <p:pic>
        <p:nvPicPr>
          <p:cNvPr id="5" name="Рисунок 5" descr="Изображение выглядит как человек, внешний, мужчина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8572606-0309-42D5-A478-519EE2F7A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1232916"/>
            <a:ext cx="4191000" cy="2995168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D116E27-0B51-414C-A61F-8FCBCA4FA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3058990"/>
            <a:ext cx="2209800" cy="2949819"/>
          </a:xfrm>
          <a:prstGeom prst="rect">
            <a:avLst/>
          </a:prstGeom>
        </p:spPr>
      </p:pic>
      <p:pic>
        <p:nvPicPr>
          <p:cNvPr id="7" name="Рисунок 7" descr="Изображение выглядит как фотография, старый, люди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066187D-293B-4C19-ADAF-717B80437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634" y="3009900"/>
            <a:ext cx="203403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1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121A908-49CD-4DC2-ADA3-3B20DC0DC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" y="-40436"/>
            <a:ext cx="12217878" cy="6862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DC28C7-D929-4A4C-9716-AE04EE7A4D62}"/>
              </a:ext>
            </a:extLst>
          </p:cNvPr>
          <p:cNvSpPr txBox="1"/>
          <p:nvPr/>
        </p:nvSpPr>
        <p:spPr>
          <a:xfrm>
            <a:off x="482600" y="228600"/>
            <a:ext cx="67056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>
                <a:solidFill>
                  <a:srgbClr val="1F3014"/>
                </a:solidFill>
                <a:latin typeface="Georgia"/>
                <a:ea typeface="+mn-lt"/>
                <a:cs typeface="+mn-lt"/>
              </a:rPr>
              <a:t>День партизан и подпольщиков позволил увековечить память о павших народных мстителях и одновременно в этот день отдаются почести ныне живущим партизанам и подпольщикам, действовавшим в тылу врага.</a:t>
            </a:r>
            <a:endParaRPr lang="ru-RU" sz="2000" b="1">
              <a:solidFill>
                <a:srgbClr val="1F3014"/>
              </a:solidFill>
              <a:latin typeface="Georg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CE70E-861B-4528-B350-40C66019A200}"/>
              </a:ext>
            </a:extLst>
          </p:cNvPr>
          <p:cNvSpPr txBox="1"/>
          <p:nvPr/>
        </p:nvSpPr>
        <p:spPr>
          <a:xfrm>
            <a:off x="7569200" y="4038600"/>
            <a:ext cx="28575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>
                <a:solidFill>
                  <a:srgbClr val="1F3014"/>
                </a:solidFill>
                <a:latin typeface="Georgia"/>
                <a:ea typeface="+mn-lt"/>
                <a:cs typeface="+mn-lt"/>
              </a:rPr>
              <a:t>Скульптурная группа "Партизаны" в вестибюле станции метро "Партизанская" </a:t>
            </a:r>
            <a:r>
              <a:rPr lang="ru-RU" sz="1400" dirty="0">
                <a:solidFill>
                  <a:srgbClr val="1F3014"/>
                </a:solidFill>
                <a:latin typeface="Georgia"/>
                <a:cs typeface="Calibri"/>
              </a:rPr>
              <a:t>г. Москва </a:t>
            </a:r>
            <a:endParaRPr lang="ru-RU">
              <a:cs typeface="Calibri" panose="020F0502020204030204"/>
            </a:endParaRPr>
          </a:p>
        </p:txBody>
      </p:sp>
      <p:pic>
        <p:nvPicPr>
          <p:cNvPr id="4" name="Рисунок 5" descr="Изображение выглядит как человек, здание, мужчин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0390F0A-19C4-4DD7-9DA8-337AEE39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157233"/>
            <a:ext cx="2679700" cy="3724135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ешний, дорога, дерево, ул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2D0A9BC-30EA-448C-8C0D-98E717CFD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66" y="2476636"/>
            <a:ext cx="5029200" cy="36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3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849C394-A65C-4A34-AE8C-C1AD2DC55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2336"/>
            <a:ext cx="12203501" cy="6877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120A1E-E4E3-407D-95B5-76B6FBF3CB52}"/>
              </a:ext>
            </a:extLst>
          </p:cNvPr>
          <p:cNvSpPr txBox="1"/>
          <p:nvPr/>
        </p:nvSpPr>
        <p:spPr>
          <a:xfrm>
            <a:off x="584200" y="330200"/>
            <a:ext cx="105283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1F3014"/>
                </a:solidFill>
                <a:latin typeface="Georgia"/>
                <a:cs typeface="Calibri"/>
              </a:rPr>
              <a:t>Книги о партизанах и подпольщиках, представленные в </a:t>
            </a:r>
            <a:endParaRPr lang="ru-RU" sz="2000">
              <a:ea typeface="+mn-lt"/>
              <a:cs typeface="+mn-lt"/>
            </a:endParaRPr>
          </a:p>
          <a:p>
            <a:pPr algn="ctr"/>
            <a:r>
              <a:rPr lang="ru-RU" sz="2000" b="1" dirty="0">
                <a:solidFill>
                  <a:srgbClr val="1F3014"/>
                </a:solidFill>
                <a:latin typeface="Georgia"/>
                <a:cs typeface="Calibri"/>
              </a:rPr>
              <a:t>библиотеке МБУК "ДК "Кристалл"</a:t>
            </a:r>
            <a:endParaRPr lang="ru-RU" sz="2000">
              <a:ea typeface="+mn-lt"/>
              <a:cs typeface="+mn-lt"/>
            </a:endParaRPr>
          </a:p>
          <a:p>
            <a:endParaRPr lang="ru-RU" sz="2000" dirty="0">
              <a:cs typeface="Calibri"/>
            </a:endParaRPr>
          </a:p>
        </p:txBody>
      </p:sp>
      <p:pic>
        <p:nvPicPr>
          <p:cNvPr id="4" name="Рисунок 4" descr="Изображение выглядит как текст, книга, фотография, люд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4D792F9-85C1-4415-AC88-E40F4453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9" y="1439664"/>
            <a:ext cx="2743200" cy="3546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08591-B403-4854-B444-08AC4F1CAE5C}"/>
              </a:ext>
            </a:extLst>
          </p:cNvPr>
          <p:cNvSpPr txBox="1"/>
          <p:nvPr/>
        </p:nvSpPr>
        <p:spPr>
          <a:xfrm>
            <a:off x="3279775" y="1222375"/>
            <a:ext cx="756920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latin typeface="Georgia"/>
                <a:ea typeface="+mn-lt"/>
                <a:cs typeface="+mn-lt"/>
              </a:rPr>
              <a:t>Партизаны в битве за Москву. 1941-1942: Архивные документы и материалы </a:t>
            </a:r>
            <a:br>
              <a:rPr lang="ru-RU" b="1" dirty="0">
                <a:latin typeface="Georgia"/>
                <a:ea typeface="+mn-lt"/>
                <a:cs typeface="+mn-lt"/>
              </a:rPr>
            </a:br>
            <a:r>
              <a:rPr lang="ru-RU" b="1" dirty="0">
                <a:latin typeface="Georgia"/>
                <a:ea typeface="+mn-lt"/>
                <a:cs typeface="+mn-lt"/>
              </a:rPr>
              <a:t>Автор: Сост. Горинов М.М., </a:t>
            </a:r>
            <a:r>
              <a:rPr lang="ru-RU" b="1" dirty="0" err="1">
                <a:latin typeface="Georgia"/>
                <a:ea typeface="+mn-lt"/>
                <a:cs typeface="+mn-lt"/>
              </a:rPr>
              <a:t>Моруков</a:t>
            </a:r>
            <a:r>
              <a:rPr lang="ru-RU" b="1" dirty="0">
                <a:latin typeface="Georgia"/>
                <a:ea typeface="+mn-lt"/>
                <a:cs typeface="+mn-lt"/>
              </a:rPr>
              <a:t> М.Ю., Рыжова И.В.</a:t>
            </a:r>
            <a:endParaRPr lang="ru-RU" b="1" dirty="0">
              <a:latin typeface="Georgia"/>
            </a:endParaRPr>
          </a:p>
          <a:p>
            <a:r>
              <a:rPr lang="ru-RU" dirty="0">
                <a:latin typeface="Georgia"/>
                <a:ea typeface="+mn-lt"/>
                <a:cs typeface="+mn-lt"/>
              </a:rPr>
              <a:t>Настоящее издание призвано дать широкому кругу читателей представление об одной из героических и трагических страниц истории Москвы и Подмосковья - гитлеровской оккупации и борьбе в тылу врага в период Московской битвы 1941-1942 гг.</a:t>
            </a:r>
            <a:endParaRPr lang="ru-RU">
              <a:latin typeface="Georgia"/>
              <a:cs typeface="Calibri"/>
            </a:endParaRPr>
          </a:p>
          <a:p>
            <a:r>
              <a:rPr lang="ru-RU" dirty="0">
                <a:latin typeface="Georgia"/>
                <a:ea typeface="+mn-lt"/>
                <a:cs typeface="+mn-lt"/>
              </a:rPr>
              <a:t>Особые разделы знакомят читателя с документами и воспоминаниями о боевой работе партизан и подпольщиков Подмосковья, о деятельности московских подпольных организаций, созданных на случай захвата врагом советской столицы, о героях-партизанах Подмосковья: Зое Космодемьянской, Вере Волошиной, Михаиле Гурьянове, Илье Кузине, Анатолии </a:t>
            </a:r>
            <a:r>
              <a:rPr lang="ru-RU" dirty="0" err="1">
                <a:latin typeface="Georgia"/>
                <a:ea typeface="+mn-lt"/>
                <a:cs typeface="+mn-lt"/>
              </a:rPr>
              <a:t>Шумове</a:t>
            </a:r>
            <a:r>
              <a:rPr lang="ru-RU" dirty="0">
                <a:latin typeface="Georgia"/>
                <a:ea typeface="+mn-lt"/>
                <a:cs typeface="+mn-lt"/>
              </a:rPr>
              <a:t> и других.</a:t>
            </a:r>
            <a:endParaRPr lang="ru-RU" dirty="0">
              <a:latin typeface="Georgia"/>
            </a:endParaRPr>
          </a:p>
          <a:p>
            <a:r>
              <a:rPr lang="ru-RU" dirty="0">
                <a:latin typeface="Georgia"/>
                <a:ea typeface="+mn-lt"/>
                <a:cs typeface="+mn-lt"/>
              </a:rPr>
              <a:t>Книга иллюстрирована редкими фотографиями военного времени.</a:t>
            </a:r>
            <a:endParaRPr lang="ru-RU" dirty="0">
              <a:latin typeface="Georgia"/>
            </a:endParaRPr>
          </a:p>
          <a:p>
            <a:endParaRPr lang="ru-RU" dirty="0">
              <a:latin typeface="Georgia"/>
            </a:endParaRPr>
          </a:p>
          <a:p>
            <a:endParaRPr lang="ru-RU"/>
          </a:p>
          <a:p>
            <a:endParaRPr lang="ru-RU" b="1">
              <a:latin typeface="Verdana"/>
              <a:ea typeface="Verdan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85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B317D13-CFD5-4C5C-80D1-E9864D77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747BAD-AE84-4331-8660-B468CAC5FDD6}"/>
              </a:ext>
            </a:extLst>
          </p:cNvPr>
          <p:cNvSpPr txBox="1"/>
          <p:nvPr/>
        </p:nvSpPr>
        <p:spPr>
          <a:xfrm>
            <a:off x="7741728" y="1708989"/>
            <a:ext cx="31496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>
                <a:latin typeface="Georgia"/>
                <a:ea typeface="+mn-lt"/>
                <a:cs typeface="+mn-lt"/>
              </a:rPr>
              <a:t>     </a:t>
            </a:r>
            <a:r>
              <a:rPr lang="ru-RU" b="1" dirty="0">
                <a:latin typeface="Georgia"/>
                <a:ea typeface="+mn-lt"/>
                <a:cs typeface="+mn-lt"/>
              </a:rPr>
              <a:t>Георгий Брянцев</a:t>
            </a:r>
            <a:endParaRPr lang="ru-RU" b="1">
              <a:latin typeface="Georgia"/>
            </a:endParaRPr>
          </a:p>
          <a:p>
            <a:pPr algn="just"/>
            <a:r>
              <a:rPr lang="ru-RU" b="1" dirty="0">
                <a:latin typeface="Georgia"/>
                <a:ea typeface="+mn-lt"/>
                <a:cs typeface="+mn-lt"/>
              </a:rPr>
              <a:t>"По ту сторону фронта"</a:t>
            </a:r>
          </a:p>
          <a:p>
            <a:pPr algn="ctr"/>
            <a:r>
              <a:rPr lang="ru-RU" dirty="0">
                <a:latin typeface="Georgia"/>
                <a:ea typeface="+mn-lt"/>
                <a:cs typeface="+mn-lt"/>
              </a:rPr>
              <a:t>Роман «По ту сторону фронта» посвящен всем безвестным героям, сложившим головы за свободу Отчизны в глубоком тылу врага. </a:t>
            </a:r>
            <a:endParaRPr lang="ru-RU">
              <a:latin typeface="Georgia"/>
              <a:cs typeface="Calibri"/>
            </a:endParaRPr>
          </a:p>
        </p:txBody>
      </p:sp>
      <p:pic>
        <p:nvPicPr>
          <p:cNvPr id="4" name="Рисунок 4" descr="Изображение выглядит как текст, книга, носит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424243D-6BAD-4107-A427-BEB998FB3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864" y="1138448"/>
            <a:ext cx="2263712" cy="3429000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носит, мужчина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7FF5A34-6E8F-4B4A-984B-9EA46CF7F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23" y="318399"/>
            <a:ext cx="2266950" cy="338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0F9FD-87F6-405A-B789-CB49E677B0A4}"/>
              </a:ext>
            </a:extLst>
          </p:cNvPr>
          <p:cNvSpPr txBox="1"/>
          <p:nvPr/>
        </p:nvSpPr>
        <p:spPr>
          <a:xfrm>
            <a:off x="151442" y="3822460"/>
            <a:ext cx="42545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atin typeface="Georgia"/>
                <a:ea typeface="+mn-lt"/>
                <a:cs typeface="+mn-lt"/>
              </a:rPr>
              <a:t>Богдан </a:t>
            </a:r>
            <a:r>
              <a:rPr lang="ru-RU" b="1" dirty="0" err="1">
                <a:latin typeface="Georgia"/>
                <a:ea typeface="+mn-lt"/>
                <a:cs typeface="+mn-lt"/>
              </a:rPr>
              <a:t>Сушинский</a:t>
            </a:r>
            <a:endParaRPr lang="ru-RU" b="1">
              <a:latin typeface="Georgia"/>
            </a:endParaRPr>
          </a:p>
          <a:p>
            <a:pPr algn="ctr"/>
            <a:r>
              <a:rPr lang="ru-RU" b="1" dirty="0">
                <a:latin typeface="Georgia"/>
                <a:ea typeface="+mn-lt"/>
                <a:cs typeface="+mn-lt"/>
              </a:rPr>
              <a:t>"Живым приказано сражаться"</a:t>
            </a:r>
            <a:endParaRPr lang="ru-RU" dirty="0">
              <a:latin typeface="Georgia"/>
              <a:cs typeface="Calibri"/>
            </a:endParaRPr>
          </a:p>
          <a:p>
            <a:pPr algn="ctr"/>
            <a:r>
              <a:rPr lang="ru-RU" dirty="0">
                <a:latin typeface="Georgia"/>
                <a:ea typeface="+mn-lt"/>
                <a:cs typeface="+mn-lt"/>
              </a:rPr>
              <a:t>Поздняя осень 1941 года. </a:t>
            </a:r>
            <a:r>
              <a:rPr lang="ru-RU" dirty="0" err="1">
                <a:latin typeface="Georgia"/>
                <a:ea typeface="+mn-lt"/>
                <a:cs typeface="+mn-lt"/>
              </a:rPr>
              <a:t>Могилевско</a:t>
            </a:r>
            <a:r>
              <a:rPr lang="ru-RU" dirty="0">
                <a:latin typeface="Georgia"/>
                <a:ea typeface="+mn-lt"/>
                <a:cs typeface="+mn-lt"/>
              </a:rPr>
              <a:t>-Ямпольский укрепрайон. Группа лейтенанта Андрея Громова (Беркута) вынуждена оставить разбитый немецкой артиллерией дот и перейти к партизанским действиям в тылу врага.</a:t>
            </a:r>
            <a:r>
              <a:rPr lang="ru-RU" dirty="0">
                <a:latin typeface="Georgia"/>
                <a:cs typeface="Calibri"/>
              </a:rPr>
              <a:t> </a:t>
            </a:r>
            <a:endParaRPr lang="ru-RU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1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тарый, сидит, фотография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1A7EE3E-DE0A-4650-A8A6-3A1D2ADD6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" y="3175"/>
            <a:ext cx="12189124" cy="6862672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6FE0E90-3B44-4CC1-AD00-D310775F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6" y="187625"/>
            <a:ext cx="2377937" cy="3654725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, мужчина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F7F6E01-6773-42EE-8093-EFBB6BC9B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506" y="845767"/>
            <a:ext cx="2743200" cy="3914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C4805A-8D4F-495D-B4C8-24D0B5D7B0A6}"/>
              </a:ext>
            </a:extLst>
          </p:cNvPr>
          <p:cNvSpPr txBox="1"/>
          <p:nvPr/>
        </p:nvSpPr>
        <p:spPr>
          <a:xfrm>
            <a:off x="-72366" y="3846902"/>
            <a:ext cx="367772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atin typeface="Georgia"/>
                <a:ea typeface="+mn-lt"/>
                <a:cs typeface="+mn-lt"/>
              </a:rPr>
              <a:t>Александр  Фадеев</a:t>
            </a:r>
            <a:endParaRPr lang="ru-RU" b="1">
              <a:latin typeface="Georgia"/>
              <a:cs typeface="Calibri" panose="020F0502020204030204"/>
            </a:endParaRPr>
          </a:p>
          <a:p>
            <a:pPr algn="ctr"/>
            <a:r>
              <a:rPr lang="ru-RU" b="1" dirty="0">
                <a:latin typeface="Georgia"/>
                <a:ea typeface="+mn-lt"/>
                <a:cs typeface="+mn-lt"/>
              </a:rPr>
              <a:t>"Молодая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b="1" dirty="0">
                <a:latin typeface="Georgia"/>
                <a:ea typeface="+mn-lt"/>
                <a:cs typeface="+mn-lt"/>
              </a:rPr>
              <a:t>гвардия"</a:t>
            </a:r>
            <a:endParaRPr lang="ru-RU">
              <a:latin typeface="Georgia"/>
              <a:cs typeface="Calibri" panose="020F0502020204030204"/>
            </a:endParaRPr>
          </a:p>
          <a:p>
            <a:pPr algn="ctr"/>
            <a:r>
              <a:rPr lang="ru-RU" dirty="0">
                <a:latin typeface="Georgia"/>
                <a:ea typeface="+mn-lt"/>
                <a:cs typeface="+mn-lt"/>
              </a:rPr>
              <a:t>Роман советского писателя Александра Фадеева, посвящённый действовавшей в Краснодоне во время Великой Отечественной войны молодёжной подпольной организации под названием «Молодая гвардия».</a:t>
            </a:r>
            <a:endParaRPr lang="ru-RU" dirty="0">
              <a:latin typeface="Georgi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3B272-955D-4DDC-BA8D-B6C86399FEAF}"/>
              </a:ext>
            </a:extLst>
          </p:cNvPr>
          <p:cNvSpPr txBox="1"/>
          <p:nvPr/>
        </p:nvSpPr>
        <p:spPr>
          <a:xfrm>
            <a:off x="6817564" y="270833"/>
            <a:ext cx="4292600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atin typeface="Georgia"/>
                <a:ea typeface="+mn-lt"/>
                <a:cs typeface="+mn-lt"/>
              </a:rPr>
              <a:t>Василь Быков</a:t>
            </a:r>
            <a:endParaRPr lang="ru-RU" b="1" dirty="0">
              <a:latin typeface="Georgia"/>
              <a:cs typeface="Calibri"/>
            </a:endParaRPr>
          </a:p>
          <a:p>
            <a:pPr algn="ctr"/>
            <a:r>
              <a:rPr lang="ru-RU" b="1" dirty="0">
                <a:latin typeface="Georgia"/>
                <a:ea typeface="+mn-lt"/>
                <a:cs typeface="+mn-lt"/>
              </a:rPr>
              <a:t>"Обелиск. Сотников</a:t>
            </a:r>
            <a:r>
              <a:rPr lang="ru-RU" dirty="0">
                <a:latin typeface="Georgia"/>
                <a:ea typeface="+mn-lt"/>
                <a:cs typeface="+mn-lt"/>
              </a:rPr>
              <a:t> </a:t>
            </a:r>
            <a:r>
              <a:rPr lang="ru-RU" b="1" dirty="0">
                <a:latin typeface="Georgia"/>
                <a:ea typeface="+mn-lt"/>
                <a:cs typeface="+mn-lt"/>
              </a:rPr>
              <a:t>(сборник)"</a:t>
            </a:r>
            <a:endParaRPr lang="ru-RU" b="1" dirty="0">
              <a:latin typeface="Georgia"/>
            </a:endParaRPr>
          </a:p>
          <a:p>
            <a:pPr algn="ctr"/>
            <a:r>
              <a:rPr lang="ru-RU" dirty="0">
                <a:latin typeface="Georgia"/>
                <a:ea typeface="+mn-lt"/>
                <a:cs typeface="+mn-lt"/>
              </a:rPr>
              <a:t>«Сотников» – потрясающая воображение в своей почти документальной простоте история двух попавших в плен партизан. Это рассуждение о героизме и предательстве, смерти и жизни, история о мужестве, чести и верности долгу. </a:t>
            </a:r>
            <a:endParaRPr lang="ru-RU">
              <a:latin typeface="Georgia"/>
            </a:endParaRPr>
          </a:p>
          <a:p>
            <a:pPr algn="ctr"/>
            <a:r>
              <a:rPr lang="ru-RU" dirty="0">
                <a:latin typeface="Georgia"/>
                <a:ea typeface="+mn-lt"/>
                <a:cs typeface="+mn-lt"/>
              </a:rPr>
              <a:t>Герой «Обелиска» сельский учитель Мороз, обостренно чувствующий любую несправедливость и воспринимающий беды своих ближних как собственные. И именно этой его порядочностью решают воспользоваться полицаи, когда берут в заложники детей – воспитанников ушедшего в партизаны учителя… </a:t>
            </a:r>
            <a:endParaRPr lang="ru-RU">
              <a:latin typeface="Georgia"/>
            </a:endParaRPr>
          </a:p>
          <a:p>
            <a:pPr algn="ctr"/>
            <a:endParaRPr lang="ru-RU" dirty="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13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769</cp:revision>
  <dcterms:created xsi:type="dcterms:W3CDTF">2020-06-10T02:47:40Z</dcterms:created>
  <dcterms:modified xsi:type="dcterms:W3CDTF">2020-06-16T03:41:54Z</dcterms:modified>
</cp:coreProperties>
</file>