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E16"/>
    <a:srgbClr val="61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4A23F-AC29-41AA-BCC1-11C15279F183}" v="16" dt="2020-06-11T02:28:32.814"/>
    <p1510:client id="{623082F3-F172-4969-A83A-E0018B3B667B}" v="203" dt="2020-06-10T02:42:48.290"/>
    <p1510:client id="{8313FB4F-86CF-4933-B382-099F2C14F7D8}" v="720" dt="2020-06-09T09:54:39.465"/>
    <p1510:client id="{B95BA229-E9BA-42E3-AB25-06C622A3343B}" v="3" dt="2020-06-15T07:06:30.096"/>
    <p1510:client id="{CA02E60E-A9DD-4CDD-AFD6-E2043DCE30A3}" v="722" dt="2020-06-08T05:09:16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/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/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/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/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/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/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/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/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/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/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/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0263" y="432251"/>
            <a:ext cx="8971472" cy="335088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b="1" dirty="0">
                <a:solidFill>
                  <a:srgbClr val="610505"/>
                </a:solidFill>
                <a:ea typeface="+mj-lt"/>
                <a:cs typeface="+mj-lt"/>
              </a:rPr>
              <a:t>"</a:t>
            </a:r>
            <a:r>
              <a:rPr lang="ru-RU" b="1" dirty="0">
                <a:solidFill>
                  <a:srgbClr val="610505"/>
                </a:solidFill>
                <a:latin typeface="Georgia"/>
                <a:cs typeface="Calibri Light"/>
              </a:rPr>
              <a:t>Я счастлив жить, служить отчизне</a:t>
            </a:r>
            <a:r>
              <a:rPr lang="ru-RU" b="1" dirty="0">
                <a:solidFill>
                  <a:srgbClr val="610505"/>
                </a:solidFill>
                <a:ea typeface="+mj-lt"/>
                <a:cs typeface="+mj-lt"/>
              </a:rPr>
              <a:t>"</a:t>
            </a:r>
            <a:br>
              <a:rPr lang="ru-RU" b="1" dirty="0">
                <a:solidFill>
                  <a:srgbClr val="610505"/>
                </a:solidFill>
                <a:cs typeface="Calibri Light"/>
              </a:rPr>
            </a:br>
            <a:r>
              <a:rPr lang="ru-RU" sz="3600" b="1" dirty="0">
                <a:solidFill>
                  <a:srgbClr val="202E16"/>
                </a:solidFill>
                <a:latin typeface="Georgia"/>
                <a:cs typeface="Calibri Light"/>
              </a:rPr>
              <a:t>Виртуальная</a:t>
            </a:r>
            <a:r>
              <a:rPr lang="ru-RU" sz="3600" b="1" dirty="0">
                <a:solidFill>
                  <a:srgbClr val="202E16"/>
                </a:solidFill>
                <a:latin typeface="Georgia"/>
                <a:ea typeface="+mj-lt"/>
                <a:cs typeface="+mj-lt"/>
              </a:rPr>
              <a:t> книжная выставка </a:t>
            </a:r>
            <a:endParaRPr lang="ru-RU">
              <a:solidFill>
                <a:srgbClr val="202E16"/>
              </a:solidFill>
              <a:cs typeface="Calibri Light"/>
            </a:endParaRPr>
          </a:p>
          <a:p>
            <a:endParaRPr lang="ru-RU" sz="3600" b="1" dirty="0"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6490" y="280869"/>
            <a:ext cx="9144000" cy="7356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800" b="1" dirty="0">
                <a:solidFill>
                  <a:srgbClr val="202E16"/>
                </a:solidFill>
                <a:latin typeface="Georgia"/>
                <a:cs typeface="Calibri"/>
              </a:rPr>
              <a:t>Библиотека МБУК "</a:t>
            </a:r>
            <a:r>
              <a:rPr lang="ru-RU" sz="2800" b="1">
                <a:solidFill>
                  <a:srgbClr val="202E16"/>
                </a:solidFill>
                <a:latin typeface="Georgia"/>
                <a:cs typeface="Calibri"/>
              </a:rPr>
              <a:t>ДК "Кристалл</a:t>
            </a:r>
            <a:r>
              <a:rPr lang="ru-RU" sz="2800" b="1" dirty="0">
                <a:solidFill>
                  <a:srgbClr val="202E16"/>
                </a:solidFill>
                <a:latin typeface="Georgia"/>
                <a:cs typeface="Calibri"/>
              </a:rPr>
              <a:t>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D7EB4-4CDB-40F6-AC0A-B2F5057209E3}"/>
              </a:ext>
            </a:extLst>
          </p:cNvPr>
          <p:cNvSpPr txBox="1"/>
          <p:nvPr/>
        </p:nvSpPr>
        <p:spPr>
          <a:xfrm>
            <a:off x="224288" y="3588589"/>
            <a:ext cx="1181531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>
                <a:solidFill>
                  <a:srgbClr val="610505"/>
                </a:solidFill>
                <a:latin typeface="Georgia"/>
                <a:ea typeface="+mn-lt"/>
                <a:cs typeface="+mn-lt"/>
              </a:rPr>
              <a:t>К 110-летию со дня рождения </a:t>
            </a:r>
            <a:r>
              <a:rPr lang="ru-RU" sz="3200" b="1" dirty="0">
                <a:solidFill>
                  <a:srgbClr val="610505"/>
                </a:solidFill>
                <a:latin typeface="Georgia"/>
                <a:cs typeface="Calibri"/>
              </a:rPr>
              <a:t> </a:t>
            </a:r>
            <a:endParaRPr lang="ru-RU" sz="3200" b="1" dirty="0">
              <a:solidFill>
                <a:srgbClr val="610505"/>
              </a:solidFill>
              <a:latin typeface="Georgia"/>
              <a:ea typeface="+mn-lt"/>
              <a:cs typeface="+mn-lt"/>
            </a:endParaRPr>
          </a:p>
          <a:p>
            <a:pPr algn="ctr"/>
            <a:r>
              <a:rPr lang="ru-RU" sz="3200" b="1" dirty="0">
                <a:solidFill>
                  <a:srgbClr val="610505"/>
                </a:solidFill>
                <a:latin typeface="Georgia"/>
                <a:ea typeface="+mn-lt"/>
                <a:cs typeface="+mn-lt"/>
              </a:rPr>
              <a:t>Александра Трифоновича Твардовского </a:t>
            </a:r>
          </a:p>
          <a:p>
            <a:pPr algn="ctr"/>
            <a:r>
              <a:rPr lang="ru-RU" sz="3200" b="1" dirty="0">
                <a:solidFill>
                  <a:srgbClr val="610505"/>
                </a:solidFill>
                <a:latin typeface="Georgia"/>
                <a:ea typeface="+mn-lt"/>
                <a:cs typeface="+mn-lt"/>
              </a:rPr>
              <a:t>(21 июня 1910 — 18 декабря 1971 гг.)</a:t>
            </a:r>
            <a:endParaRPr lang="ru-RU" sz="3200" b="1">
              <a:solidFill>
                <a:srgbClr val="610505"/>
              </a:solidFill>
              <a:latin typeface="Georg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3817F-9C39-4154-9BA1-7DFDF679EB62}"/>
              </a:ext>
            </a:extLst>
          </p:cNvPr>
          <p:cNvSpPr txBox="1"/>
          <p:nvPr/>
        </p:nvSpPr>
        <p:spPr>
          <a:xfrm>
            <a:off x="4349691" y="5744294"/>
            <a:ext cx="357708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rgbClr val="202E16"/>
                </a:solidFill>
                <a:latin typeface="Georgia"/>
                <a:cs typeface="Calibri"/>
              </a:rPr>
              <a:t>ЗАТО Сибирский</a:t>
            </a:r>
            <a:endParaRPr lang="ru-RU" sz="2800" b="1">
              <a:solidFill>
                <a:srgbClr val="202E16"/>
              </a:solidFill>
              <a:cs typeface="Calibri"/>
            </a:endParaRPr>
          </a:p>
          <a:p>
            <a:pPr algn="ctr"/>
            <a:r>
              <a:rPr lang="ru-RU" sz="2800" b="1" dirty="0">
                <a:solidFill>
                  <a:srgbClr val="202E16"/>
                </a:solidFill>
                <a:latin typeface="Georgia"/>
                <a:cs typeface="Calibri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7DDE1-0DE3-4C63-A00F-D62EAAE89CCC}"/>
              </a:ext>
            </a:extLst>
          </p:cNvPr>
          <p:cNvSpPr txBox="1"/>
          <p:nvPr/>
        </p:nvSpPr>
        <p:spPr>
          <a:xfrm>
            <a:off x="10687050" y="6178550"/>
            <a:ext cx="6477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solidFill>
                  <a:srgbClr val="202E16"/>
                </a:solidFill>
                <a:latin typeface="Georgia"/>
                <a:cs typeface="Calibri"/>
              </a:rPr>
              <a:t>0+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Изображение выглядит как текст, фотография, холодильник, зна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F4626E5-8DA4-472A-A325-8E50D4842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39669"/>
            <a:ext cx="2743200" cy="4107040"/>
          </a:xfrm>
          <a:prstGeom prst="rect">
            <a:avLst/>
          </a:prstGeom>
        </p:spPr>
      </p:pic>
      <p:pic>
        <p:nvPicPr>
          <p:cNvPr id="8" name="Рисунок 8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AEA19AE-5969-4EE5-ABAA-4D00B160D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551" y="2518974"/>
            <a:ext cx="2743200" cy="4091673"/>
          </a:xfrm>
          <a:prstGeom prst="rect">
            <a:avLst/>
          </a:prstGeom>
        </p:spPr>
      </p:pic>
      <p:pic>
        <p:nvPicPr>
          <p:cNvPr id="9" name="Рисунок 9" descr="Изображение выглядит как текст, мужчина, экран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6549E17-6DDB-4E27-878E-ED4CC77EC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49" y="243736"/>
            <a:ext cx="2743200" cy="3897622"/>
          </a:xfrm>
          <a:prstGeom prst="rect">
            <a:avLst/>
          </a:prstGeom>
        </p:spPr>
      </p:pic>
      <p:pic>
        <p:nvPicPr>
          <p:cNvPr id="11" name="Рисунок 11" descr="Изображение выглядит как текст, стол, коробка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AE64C65-FB31-4BA8-8E92-AD399F6DB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079" y="3726801"/>
            <a:ext cx="4339086" cy="2883721"/>
          </a:xfrm>
          <a:prstGeom prst="rect">
            <a:avLst/>
          </a:prstGeom>
        </p:spPr>
      </p:pic>
      <p:pic>
        <p:nvPicPr>
          <p:cNvPr id="12" name="Рисунок 12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7EE2195-9273-45AF-8CF6-413C112345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7637" y="207034"/>
            <a:ext cx="259551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60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D5FAF-5537-4B37-8E55-226858361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860" y="2018521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610505"/>
                </a:solidFill>
                <a:latin typeface="Georgia"/>
                <a:cs typeface="Calibri Light"/>
              </a:rPr>
              <a:t>Спасибо за внимание!</a:t>
            </a:r>
            <a:endParaRPr lang="ru-RU" sz="5400" b="1">
              <a:solidFill>
                <a:srgbClr val="610505"/>
              </a:solidFill>
              <a:latin typeface="Georg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B7D7A0-E84C-4258-B956-C6F58AE22888}"/>
              </a:ext>
            </a:extLst>
          </p:cNvPr>
          <p:cNvSpPr txBox="1"/>
          <p:nvPr/>
        </p:nvSpPr>
        <p:spPr>
          <a:xfrm>
            <a:off x="1716658" y="5965166"/>
            <a:ext cx="110964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202E16"/>
                </a:solidFill>
                <a:latin typeface="Georgia"/>
                <a:cs typeface="Calibri"/>
              </a:rPr>
              <a:t>Виртуальную выставку подготовила библиотекарь Е. Ю. Ситникова</a:t>
            </a:r>
          </a:p>
        </p:txBody>
      </p:sp>
    </p:spTree>
    <p:extLst>
      <p:ext uri="{BB962C8B-B14F-4D97-AF65-F5344CB8AC3E}">
        <p14:creationId xmlns:p14="http://schemas.microsoft.com/office/powerpoint/2010/main" val="2700150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мужчина, человек, костюм, галсту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07C8498-CB41-4324-B950-3F0E2E735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172" y="952096"/>
            <a:ext cx="4137803" cy="4968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8F1701-69F8-48C3-991D-222AFBD0D038}"/>
              </a:ext>
            </a:extLst>
          </p:cNvPr>
          <p:cNvSpPr txBox="1"/>
          <p:nvPr/>
        </p:nvSpPr>
        <p:spPr>
          <a:xfrm>
            <a:off x="1092200" y="901700"/>
            <a:ext cx="5461000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dirty="0">
                <a:solidFill>
                  <a:srgbClr val="610505"/>
                </a:solidFill>
                <a:latin typeface="Georgia"/>
                <a:ea typeface="+mn-lt"/>
                <a:cs typeface="+mn-lt"/>
              </a:rPr>
              <a:t>21 июня исполняется 110 лет со дня рождения советского поэта, писателя и журналиста Александра Трифоновича </a:t>
            </a:r>
            <a:endParaRPr lang="ru-RU" sz="4000">
              <a:solidFill>
                <a:srgbClr val="610505"/>
              </a:solidFill>
              <a:latin typeface="Georgia"/>
              <a:ea typeface="+mn-lt"/>
              <a:cs typeface="+mn-lt"/>
            </a:endParaRPr>
          </a:p>
          <a:p>
            <a:pPr algn="ctr"/>
            <a:r>
              <a:rPr lang="ru-RU" sz="4000" dirty="0">
                <a:solidFill>
                  <a:srgbClr val="610505"/>
                </a:solidFill>
                <a:latin typeface="Georgia"/>
                <a:cs typeface="Calibri"/>
              </a:rPr>
              <a:t>Твардовского. </a:t>
            </a:r>
            <a:endParaRPr lang="ru-RU" sz="4000" dirty="0">
              <a:ea typeface="+mn-lt"/>
              <a:cs typeface="+mn-lt"/>
            </a:endParaRPr>
          </a:p>
          <a:p>
            <a:pPr algn="ctr"/>
            <a:endParaRPr lang="ru-RU" sz="4000" dirty="0">
              <a:solidFill>
                <a:srgbClr val="610505"/>
              </a:solidFill>
              <a:latin typeface="Georg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000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3E67D8-A2B8-4BF6-ADDD-EE7312F004F5}"/>
              </a:ext>
            </a:extLst>
          </p:cNvPr>
          <p:cNvSpPr txBox="1"/>
          <p:nvPr/>
        </p:nvSpPr>
        <p:spPr>
          <a:xfrm>
            <a:off x="609600" y="304800"/>
            <a:ext cx="5778500" cy="68480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100" dirty="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Александр Твардовский родился </a:t>
            </a:r>
            <a:endParaRPr lang="ru-RU" sz="2100">
              <a:cs typeface="Calibri" panose="020F0502020204030204"/>
            </a:endParaRPr>
          </a:p>
          <a:p>
            <a:pPr algn="ctr"/>
            <a:r>
              <a:rPr lang="ru-RU" sz="2100" dirty="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8 (21 по новому стилю) июня 1910 года </a:t>
            </a:r>
          </a:p>
          <a:p>
            <a:pPr algn="ctr"/>
            <a:r>
              <a:rPr lang="ru-RU" sz="2100" dirty="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на хуторе Загорье, ныне это Смоленская область России. </a:t>
            </a:r>
          </a:p>
          <a:p>
            <a:pPr algn="ctr"/>
            <a:r>
              <a:rPr lang="ru-RU" sz="2100" dirty="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Отец - Трифон Гордеевич Твардовский (1880-1957), кузнец. </a:t>
            </a:r>
            <a:endParaRPr lang="ru-RU" sz="210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 algn="ctr"/>
            <a:r>
              <a:rPr lang="ru-RU" sz="2100" dirty="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Мать - Мария Митрофановна Твардовская (в девичестве - </a:t>
            </a:r>
            <a:r>
              <a:rPr lang="ru-RU" sz="2100" err="1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Плескачевская</a:t>
            </a:r>
            <a:r>
              <a:rPr lang="ru-RU" sz="2100" dirty="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) (1888-1972), происходила из однодворцев (военизированных землевладельцев, живших на окраинах Российской империи и несших охрану пограничья). Как вспоминал Александр Трифонович, его отец любил читать, к чему приучил и его. </a:t>
            </a:r>
            <a:endParaRPr lang="ru-RU" sz="210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 algn="ctr"/>
            <a:r>
              <a:rPr lang="ru-RU" sz="210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В их </a:t>
            </a:r>
            <a:r>
              <a:rPr lang="ru-RU" sz="2100" dirty="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крестьянском доме по вечерам читали </a:t>
            </a:r>
            <a:r>
              <a:rPr lang="ru-RU" sz="210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вслух  классиков русской литературы. </a:t>
            </a:r>
            <a:endParaRPr lang="ru-RU" sz="210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 algn="ctr"/>
            <a:r>
              <a:rPr lang="ru-RU" sz="210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С </a:t>
            </a:r>
            <a:r>
              <a:rPr lang="ru-RU" sz="2100" dirty="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ранних лет Александр начал сочинять стихи - еще даже когда не умел читать и писать.</a:t>
            </a:r>
            <a:endParaRPr lang="ru-RU" sz="2100">
              <a:cs typeface="Calibri" panose="020F0502020204030204"/>
            </a:endParaRPr>
          </a:p>
          <a:p>
            <a:pPr algn="ctr"/>
            <a:endParaRPr lang="ru-RU" sz="2000" b="1" dirty="0">
              <a:solidFill>
                <a:srgbClr val="202E16"/>
              </a:solidFill>
              <a:latin typeface="Georgia"/>
              <a:cs typeface="Calibri"/>
            </a:endParaRPr>
          </a:p>
          <a:p>
            <a:pPr algn="ctr"/>
            <a:endParaRPr lang="ru-RU" sz="2000" b="1" dirty="0">
              <a:solidFill>
                <a:srgbClr val="202E16"/>
              </a:solidFill>
              <a:latin typeface="Georgia"/>
              <a:cs typeface="Calibri"/>
            </a:endParaRPr>
          </a:p>
        </p:txBody>
      </p:sp>
      <p:pic>
        <p:nvPicPr>
          <p:cNvPr id="4" name="Рисунок 4" descr="Изображение выглядит как внешний, здание, фотография, забо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827FA1A-19A1-429C-80F6-B94D8BE9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0" y="210341"/>
            <a:ext cx="4991100" cy="4037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11EAD1-2FDB-43F9-A5D2-82BACDF1B96E}"/>
              </a:ext>
            </a:extLst>
          </p:cNvPr>
          <p:cNvSpPr txBox="1"/>
          <p:nvPr/>
        </p:nvSpPr>
        <p:spPr>
          <a:xfrm>
            <a:off x="6696075" y="4460875"/>
            <a:ext cx="48768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610505"/>
                </a:solidFill>
                <a:latin typeface="Georgia"/>
                <a:ea typeface="+mn-lt"/>
                <a:cs typeface="+mn-lt"/>
              </a:rPr>
              <a:t>НА ХУТОРЕ ЗАГОРЬЕ</a:t>
            </a:r>
            <a:br>
              <a:rPr lang="ru-RU" sz="2000" b="1" dirty="0">
                <a:latin typeface="Georgia"/>
                <a:ea typeface="+mn-lt"/>
                <a:cs typeface="+mn-lt"/>
              </a:rPr>
            </a:br>
            <a:r>
              <a:rPr lang="ru-RU" sz="2000" b="1" dirty="0">
                <a:solidFill>
                  <a:srgbClr val="610505"/>
                </a:solidFill>
                <a:latin typeface="Georgia"/>
                <a:ea typeface="+mn-lt"/>
                <a:cs typeface="+mn-lt"/>
              </a:rPr>
              <a:t> </a:t>
            </a:r>
            <a:br>
              <a:rPr lang="ru-RU" sz="2000" b="1" dirty="0">
                <a:latin typeface="Georgia"/>
                <a:ea typeface="+mn-lt"/>
                <a:cs typeface="+mn-lt"/>
              </a:rPr>
            </a:br>
            <a:r>
              <a:rPr lang="ru-RU" sz="2000" b="1" dirty="0">
                <a:solidFill>
                  <a:srgbClr val="610505"/>
                </a:solidFill>
                <a:latin typeface="Georgia"/>
                <a:ea typeface="+mn-lt"/>
                <a:cs typeface="+mn-lt"/>
              </a:rPr>
              <a:t>На хуторе Загорье</a:t>
            </a:r>
            <a:br>
              <a:rPr lang="ru-RU" sz="2000" b="1" dirty="0">
                <a:latin typeface="Georgia"/>
                <a:ea typeface="+mn-lt"/>
                <a:cs typeface="+mn-lt"/>
              </a:rPr>
            </a:br>
            <a:r>
              <a:rPr lang="ru-RU" sz="2000" b="1" dirty="0">
                <a:solidFill>
                  <a:srgbClr val="610505"/>
                </a:solidFill>
                <a:latin typeface="Georgia"/>
                <a:ea typeface="+mn-lt"/>
                <a:cs typeface="+mn-lt"/>
              </a:rPr>
              <a:t> Росли мы у отца,</a:t>
            </a:r>
            <a:br>
              <a:rPr lang="ru-RU" sz="2000" b="1" dirty="0">
                <a:latin typeface="Georgia"/>
                <a:ea typeface="+mn-lt"/>
                <a:cs typeface="+mn-lt"/>
              </a:rPr>
            </a:br>
            <a:r>
              <a:rPr lang="ru-RU" sz="2000" b="1" dirty="0">
                <a:solidFill>
                  <a:srgbClr val="610505"/>
                </a:solidFill>
                <a:latin typeface="Georgia"/>
                <a:ea typeface="+mn-lt"/>
                <a:cs typeface="+mn-lt"/>
              </a:rPr>
              <a:t> Зеленое подворье</a:t>
            </a:r>
            <a:br>
              <a:rPr lang="ru-RU" sz="2000" b="1" dirty="0">
                <a:latin typeface="Georgia"/>
                <a:ea typeface="+mn-lt"/>
                <a:cs typeface="+mn-lt"/>
              </a:rPr>
            </a:br>
            <a:r>
              <a:rPr lang="ru-RU" sz="2000" b="1" dirty="0">
                <a:solidFill>
                  <a:srgbClr val="610505"/>
                </a:solidFill>
                <a:latin typeface="Georgia"/>
                <a:ea typeface="+mn-lt"/>
                <a:cs typeface="+mn-lt"/>
              </a:rPr>
              <a:t> У самого крыльца...</a:t>
            </a:r>
            <a:br>
              <a:rPr lang="ru-RU" sz="2000" b="1" dirty="0">
                <a:latin typeface="Georgia"/>
                <a:ea typeface="+mn-lt"/>
                <a:cs typeface="+mn-lt"/>
              </a:rPr>
            </a:br>
            <a:r>
              <a:rPr lang="ru-RU" sz="2000" dirty="0">
                <a:latin typeface="Georgia"/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56323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фотография, текст, газета, в поз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5C89B40-F6EA-4109-9B84-7D7A480B0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136208"/>
            <a:ext cx="5537200" cy="39439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C96EDC-C599-459B-8074-6AE474A37E4C}"/>
              </a:ext>
            </a:extLst>
          </p:cNvPr>
          <p:cNvSpPr txBox="1"/>
          <p:nvPr/>
        </p:nvSpPr>
        <p:spPr>
          <a:xfrm>
            <a:off x="625475" y="4041775"/>
            <a:ext cx="1107440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100" dirty="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В 1928 г. Александр оставляет родное Загорье и переезжает в Смоленск, где поступает в пединститут, продолжая совершенствоваться в качестве писателя. Он много ездит по Смоленщине, перенося увиденное в этих поездках на бумагу. Результатом его литературной работы того периода стал целый ряд произведений, включая поэмы «Вступление» и «Страна Муравия». Последняя принесла автору не только известность и признание в литературных кругах, но и первую в его карьере Госпремию СССР. Твардовский активно печатается и вступает в Ассоциацию </a:t>
            </a:r>
            <a:r>
              <a:rPr lang="ru-RU" sz="210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пролетарских писателей.</a:t>
            </a:r>
            <a:endParaRPr lang="ru-RU" sz="2100">
              <a:solidFill>
                <a:srgbClr val="202E16"/>
              </a:solidFill>
              <a:latin typeface="Georgi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1A7E3-2F9A-4DD7-B47E-B484E5E24812}"/>
              </a:ext>
            </a:extLst>
          </p:cNvPr>
          <p:cNvSpPr txBox="1"/>
          <p:nvPr/>
        </p:nvSpPr>
        <p:spPr>
          <a:xfrm>
            <a:off x="768350" y="234950"/>
            <a:ext cx="4914900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Первое напечатанное стихотворение автора появилось в 1925 году в газете «Смоленская деревня». Оно называется «Новая изба». Немного позже молодой поэт отнес сборник своих сочинений известному на то время редактору </a:t>
            </a:r>
          </a:p>
          <a:p>
            <a:pPr algn="ctr"/>
            <a:r>
              <a:rPr lang="ru-RU" sz="200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Михаилу Исаковскому. Опытный литературный деятель воспринял поэзию положительно и поддержал творческие начинания Александра.</a:t>
            </a:r>
            <a:endParaRPr lang="ru-RU" sz="2000">
              <a:solidFill>
                <a:srgbClr val="202E16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30121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7B77EA-7BA8-4C17-8D82-CD0CD2BB860A}"/>
              </a:ext>
            </a:extLst>
          </p:cNvPr>
          <p:cNvSpPr txBox="1"/>
          <p:nvPr/>
        </p:nvSpPr>
        <p:spPr>
          <a:xfrm>
            <a:off x="876300" y="482600"/>
            <a:ext cx="6057900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В 1936 г. он переезжает в Москву, где спустя три </a:t>
            </a:r>
            <a:r>
              <a:rPr lang="ru-RU" sz="200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года заканчивает МИФЛИ. В 1939 году </a:t>
            </a:r>
            <a:r>
              <a:rPr lang="ru-RU" sz="2000" dirty="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Александра Твардовского призвали в армию, и он участвовал в боях за освобождение Западной Белоруссии. В финскую войну поэт удостоился офицерского звания, и продолжал служить, но уже специальным корреспондентом воронежской газеты «Красная Армия».</a:t>
            </a:r>
            <a:endParaRPr lang="ru-RU" dirty="0"/>
          </a:p>
          <a:p>
            <a:pPr algn="just"/>
            <a:r>
              <a:rPr lang="ru-RU" sz="200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Во время войны Твардовский не бросал любимое занятие, он продолжал оттачивать свое мастерство и писать, писать, писать. В эти годы он стал автором цикла поэзий «Фронтовая хроника», написал прославленную поэму «Василий Теркин», приступил к работе по созданию еще одной поэмы – «Дом у дороги». Но завершил ее уже после победы, в 1946-м. Победа застала Твардовского в Кенигсберге, он имел звание подполковника.</a:t>
            </a:r>
            <a:endParaRPr lang="ru-RU" sz="2000">
              <a:solidFill>
                <a:srgbClr val="202E16"/>
              </a:solidFill>
              <a:latin typeface="Georgia"/>
            </a:endParaRPr>
          </a:p>
          <a:p>
            <a:pPr algn="just"/>
            <a:endParaRPr lang="ru-RU" dirty="0">
              <a:solidFill>
                <a:srgbClr val="202E16"/>
              </a:solidFill>
              <a:latin typeface="Georgia"/>
              <a:cs typeface="Calibri"/>
            </a:endParaRPr>
          </a:p>
        </p:txBody>
      </p:sp>
      <p:pic>
        <p:nvPicPr>
          <p:cNvPr id="3" name="Рисунок 3" descr="Изображение выглядит как человек, фотография, внутренний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447035E-E426-44B9-9894-B16D23066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877" y="406400"/>
            <a:ext cx="3873246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61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0F4DAA-C179-48C0-87EC-9372CB372565}"/>
              </a:ext>
            </a:extLst>
          </p:cNvPr>
          <p:cNvSpPr txBox="1"/>
          <p:nvPr/>
        </p:nvSpPr>
        <p:spPr>
          <a:xfrm>
            <a:off x="787400" y="584200"/>
            <a:ext cx="6350000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"Василий Теркин"</a:t>
            </a:r>
            <a:endParaRPr lang="ru-RU" sz="2400">
              <a:solidFill>
                <a:srgbClr val="202E16"/>
              </a:solidFill>
              <a:latin typeface="Georgia"/>
            </a:endParaRPr>
          </a:p>
          <a:p>
            <a:pPr algn="just"/>
            <a:r>
              <a:rPr lang="ru-RU" sz="200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Самую большую популярность принесла поэту его поэма «Василий Теркин», которую он писал в военные годы. Он начал в 1941-м, и окончательный вариант сочинения отдал в печать в 1945-м. Ее публиковали частями, по мере написания. Это помогало поднимать боевой дух солдат и командиров Красной армии. Поэма написана доступным языком, ее отличает простая рифма, быстрое развитие сюжета. Все эпизоды произведения связаны между собой личностью центрального персонажа. Каждая история начиналась и заканчивалась в одном номере газеты, и была как отдельное произведение. «Василий Теркин» превратил Твардовского в культового военного литератора, и принес ему заслуженные награды. Он получил орден Отечественной войны I и II степени.</a:t>
            </a:r>
            <a:endParaRPr lang="ru-RU" sz="2000">
              <a:solidFill>
                <a:srgbClr val="202E16"/>
              </a:solidFill>
              <a:latin typeface="Georgia"/>
            </a:endParaRPr>
          </a:p>
          <a:p>
            <a:pPr algn="l"/>
            <a:endParaRPr lang="ru-RU" sz="2000" dirty="0">
              <a:solidFill>
                <a:srgbClr val="202E16"/>
              </a:solidFill>
              <a:latin typeface="Georgia"/>
              <a:cs typeface="Calibri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72AF0CD4-4B65-4E6E-ACE4-613F9C9C6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142" y="584200"/>
            <a:ext cx="3650916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33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342A18-85D6-4751-94AE-CCB1003A37B0}"/>
              </a:ext>
            </a:extLst>
          </p:cNvPr>
          <p:cNvSpPr txBox="1"/>
          <p:nvPr/>
        </p:nvSpPr>
        <p:spPr>
          <a:xfrm>
            <a:off x="838200" y="838200"/>
            <a:ext cx="4318000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После войны Твардовский продолжал активно писать. В 1950-1960-м годах он трудится над новой поэмой «За далью – даль». </a:t>
            </a:r>
          </a:p>
          <a:p>
            <a:pPr algn="just"/>
            <a:r>
              <a:rPr lang="ru-RU" sz="240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В 1967 году он приступил к написанию автобиографического произведения «По праву памяти». Эта поэма была написана в 1969 году, но издана спустя почти двадцать лет, в 1987-м.</a:t>
            </a:r>
            <a:endParaRPr lang="ru-RU" sz="2400">
              <a:solidFill>
                <a:srgbClr val="202E16"/>
              </a:solidFill>
              <a:latin typeface="Georgia"/>
            </a:endParaRPr>
          </a:p>
        </p:txBody>
      </p:sp>
      <p:pic>
        <p:nvPicPr>
          <p:cNvPr id="3" name="Рисунок 3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1176CB0-A360-425E-84D7-E30666E25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699" y="927100"/>
            <a:ext cx="2733403" cy="4114800"/>
          </a:xfrm>
          <a:prstGeom prst="rect">
            <a:avLst/>
          </a:prstGeom>
        </p:spPr>
      </p:pic>
      <p:pic>
        <p:nvPicPr>
          <p:cNvPr id="4" name="Рисунок 4" descr="Изображение выглядит как знак, улиц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A61DF2C-BA81-4435-BAA6-AACD572C9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416" y="1612900"/>
            <a:ext cx="271576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9CB9CC-140C-48ED-8C76-DBB1A3CF2A4B}"/>
              </a:ext>
            </a:extLst>
          </p:cNvPr>
          <p:cNvSpPr txBox="1"/>
          <p:nvPr/>
        </p:nvSpPr>
        <p:spPr>
          <a:xfrm>
            <a:off x="622300" y="152400"/>
            <a:ext cx="4419600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Кроме писательской деятельности </a:t>
            </a:r>
            <a:r>
              <a:rPr lang="ru-RU" sz="200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Александр Твардовский </a:t>
            </a:r>
            <a:r>
              <a:rPr lang="ru-RU" sz="2000" dirty="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прославился и как журналист. </a:t>
            </a:r>
          </a:p>
          <a:p>
            <a:pPr algn="just"/>
            <a:r>
              <a:rPr lang="ru-RU" sz="200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В 1950 годку он стал главным редактором издания «Новый мир», и оставался им до 1954-го. Потом был перерыв на четыре года, но в 1958-м его снова назначают на ту же должность. </a:t>
            </a:r>
          </a:p>
          <a:p>
            <a:pPr algn="just"/>
            <a:r>
              <a:rPr lang="ru-RU" sz="200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Эти годы были наполнены бесконечной борьбой с цензурой, которая пыталась «зарезать» много произведений талантливых литераторов.  </a:t>
            </a:r>
            <a:r>
              <a:rPr lang="ru-RU" sz="2000">
                <a:ea typeface="+mn-lt"/>
                <a:cs typeface="+mn-lt"/>
              </a:rPr>
              <a:t>Твардовский</a:t>
            </a:r>
            <a:r>
              <a:rPr lang="ru-RU" sz="200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 приложил немало усилий, чтобы на страницах его журнала появились сочинения опальных поэтов и писателей. Он не боялся печатать Ахматову, Солженицына, Троепольского, Залыгина, Бунина, Молсаева.</a:t>
            </a:r>
            <a:endParaRPr lang="ru-RU" sz="2000">
              <a:solidFill>
                <a:srgbClr val="202E16"/>
              </a:solidFill>
              <a:latin typeface="Georgia"/>
            </a:endParaRPr>
          </a:p>
        </p:txBody>
      </p:sp>
      <p:pic>
        <p:nvPicPr>
          <p:cNvPr id="4" name="Рисунок 4" descr="Изображение выглядит как здание, знак, улица, желт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ADA81B3-A96E-434A-98A8-CC719EE19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00" y="241801"/>
            <a:ext cx="2743200" cy="3961397"/>
          </a:xfrm>
          <a:prstGeom prst="rect">
            <a:avLst/>
          </a:prstGeom>
        </p:spPr>
      </p:pic>
      <p:pic>
        <p:nvPicPr>
          <p:cNvPr id="5" name="Рисунок 5" descr="Изображение выглядит как фотография, человек, текст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870ADF6-A0BB-4AEF-9C78-50BBAACDB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0" y="2918206"/>
            <a:ext cx="4851400" cy="3472688"/>
          </a:xfrm>
          <a:prstGeom prst="rect">
            <a:avLst/>
          </a:prstGeom>
        </p:spPr>
      </p:pic>
      <p:pic>
        <p:nvPicPr>
          <p:cNvPr id="6" name="Рисунок 6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0FC80A7-BD9A-4DB7-82EF-87538DA6C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326426"/>
            <a:ext cx="3225800" cy="23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DCEFBE-3025-431F-8696-CD92D029ABA0}"/>
              </a:ext>
            </a:extLst>
          </p:cNvPr>
          <p:cNvSpPr txBox="1"/>
          <p:nvPr/>
        </p:nvSpPr>
        <p:spPr>
          <a:xfrm>
            <a:off x="800100" y="495300"/>
            <a:ext cx="4343400" cy="6109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300">
                <a:solidFill>
                  <a:srgbClr val="202E16"/>
                </a:solidFill>
                <a:latin typeface="Georgia"/>
                <a:ea typeface="+mn-lt"/>
                <a:cs typeface="+mn-lt"/>
              </a:rPr>
              <a:t>Александра Твардовского не стало 18 декабря 1971 года. После того, как власти буквально разгромили его журнал, у писателя случился инсульт, после которого он потерял речь и не мог двигаться. Кроме этого доктора диагностировали у него рак легких в запущенной стадии. Он умер на даче, в поселке под названием Красная Пахра, недалеко от Москвы. Местом упокоения выдающегося литератора стало Новодевичье кладбище столицы.</a:t>
            </a:r>
            <a:endParaRPr lang="ru-RU" sz="2300">
              <a:solidFill>
                <a:srgbClr val="202E16"/>
              </a:solidFill>
              <a:latin typeface="Georgia"/>
            </a:endParaRPr>
          </a:p>
        </p:txBody>
      </p:sp>
      <p:pic>
        <p:nvPicPr>
          <p:cNvPr id="3" name="Рисунок 3" descr="Изображение выглядит как внешний, растение, цветок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77B0EAD-26AA-4E95-9718-97E2BBED0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236220"/>
            <a:ext cx="4178300" cy="3337560"/>
          </a:xfrm>
          <a:prstGeom prst="rect">
            <a:avLst/>
          </a:prstGeom>
        </p:spPr>
      </p:pic>
      <p:pic>
        <p:nvPicPr>
          <p:cNvPr id="4" name="Рисунок 4" descr="Изображение выглядит как внешний, статуя, здание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963B9BB-D403-4273-A7B6-3D3C978AC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2850896"/>
            <a:ext cx="3924300" cy="37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7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"Я счастлив жить, служить отчизне" Виртуальная книжная выставка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718</cp:revision>
  <dcterms:created xsi:type="dcterms:W3CDTF">2020-06-08T03:00:30Z</dcterms:created>
  <dcterms:modified xsi:type="dcterms:W3CDTF">2020-06-16T03:42:35Z</dcterms:modified>
</cp:coreProperties>
</file>